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335" r:id="rId6"/>
    <p:sldId id="319" r:id="rId7"/>
    <p:sldId id="259" r:id="rId8"/>
    <p:sldId id="329" r:id="rId9"/>
    <p:sldId id="321" r:id="rId10"/>
    <p:sldId id="330" r:id="rId11"/>
    <p:sldId id="322" r:id="rId12"/>
    <p:sldId id="331" r:id="rId13"/>
    <p:sldId id="332" r:id="rId14"/>
    <p:sldId id="333" r:id="rId15"/>
    <p:sldId id="334" r:id="rId16"/>
    <p:sldId id="265" r:id="rId17"/>
    <p:sldId id="267" r:id="rId18"/>
    <p:sldId id="324" r:id="rId19"/>
    <p:sldId id="268" r:id="rId20"/>
    <p:sldId id="266" r:id="rId21"/>
    <p:sldId id="271" r:id="rId22"/>
    <p:sldId id="272" r:id="rId23"/>
    <p:sldId id="273" r:id="rId24"/>
    <p:sldId id="284" r:id="rId25"/>
    <p:sldId id="326" r:id="rId26"/>
    <p:sldId id="285" r:id="rId27"/>
    <p:sldId id="327" r:id="rId28"/>
    <p:sldId id="325" r:id="rId29"/>
    <p:sldId id="313" r:id="rId30"/>
    <p:sldId id="317" r:id="rId31"/>
    <p:sldId id="256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2</a:t>
            </a:r>
            <a:r>
              <a:rPr lang="tr-TR" sz="2700" b="1" dirty="0" smtClean="0"/>
              <a:t>. </a:t>
            </a:r>
            <a:r>
              <a:rPr lang="tr-TR" sz="2700" b="1" dirty="0"/>
              <a:t>SINIF </a:t>
            </a:r>
            <a:r>
              <a:rPr lang="tr-TR" sz="2700" b="1" dirty="0" smtClean="0"/>
              <a:t>1.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48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PUANLAMA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860066"/>
              </p:ext>
            </p:extLst>
          </p:nvPr>
        </p:nvGraphicFramePr>
        <p:xfrm>
          <a:off x="657728" y="994611"/>
          <a:ext cx="10696070" cy="5550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8377">
                  <a:extLst>
                    <a:ext uri="{9D8B030D-6E8A-4147-A177-3AD203B41FA5}">
                      <a16:colId xmlns:a16="http://schemas.microsoft.com/office/drawing/2014/main" val="641397479"/>
                    </a:ext>
                  </a:extLst>
                </a:gridCol>
                <a:gridCol w="1387643">
                  <a:extLst>
                    <a:ext uri="{9D8B030D-6E8A-4147-A177-3AD203B41FA5}">
                      <a16:colId xmlns:a16="http://schemas.microsoft.com/office/drawing/2014/main" val="339507957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1891154334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770613225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2838061422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3484252213"/>
                    </a:ext>
                  </a:extLst>
                </a:gridCol>
                <a:gridCol w="1528010">
                  <a:extLst>
                    <a:ext uri="{9D8B030D-6E8A-4147-A177-3AD203B41FA5}">
                      <a16:colId xmlns:a16="http://schemas.microsoft.com/office/drawing/2014/main" val="3180417048"/>
                    </a:ext>
                  </a:extLst>
                </a:gridCol>
              </a:tblGrid>
              <a:tr h="4730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HAM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515635"/>
                  </a:ext>
                </a:extLst>
              </a:tr>
              <a:tr h="11874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Ham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- Embriyoloji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PDÖ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198755"/>
                  </a:ext>
                </a:extLst>
              </a:tr>
              <a:tr h="8875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4427933"/>
                  </a:ext>
                </a:extLst>
              </a:tr>
              <a:tr h="7916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95,06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67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29,3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12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</a:t>
                      </a:r>
                      <a:r>
                        <a:rPr lang="tr-TR" sz="2400" u="none" strike="noStrike" dirty="0">
                          <a:effectLst/>
                        </a:rPr>
                        <a:t>36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5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3112725"/>
                  </a:ext>
                </a:extLst>
              </a:tr>
              <a:tr h="7916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29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21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 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1 </a:t>
                      </a:r>
                      <a:r>
                        <a:rPr lang="tr-TR" sz="2400" u="none" strike="noStrike" dirty="0">
                          <a:effectLst/>
                        </a:rPr>
                        <a:t>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 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1 </a:t>
                      </a:r>
                      <a:r>
                        <a:rPr lang="tr-TR" sz="2400" u="none" strike="noStrike" dirty="0">
                          <a:effectLst/>
                        </a:rPr>
                        <a:t>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5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0943573"/>
                  </a:ext>
                </a:extLst>
              </a:tr>
              <a:tr h="4730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69,35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46,71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22,64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8,28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8,10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6,26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2155612"/>
                  </a:ext>
                </a:extLst>
              </a:tr>
              <a:tr h="4730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75,38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66,73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75,46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68,99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81,02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78,25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0064440"/>
                  </a:ext>
                </a:extLst>
              </a:tr>
              <a:tr h="4730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SINAVA GİREN ÖĞRENCİ SAYISI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282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456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37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737049"/>
              </p:ext>
            </p:extLst>
          </p:nvPr>
        </p:nvGraphicFramePr>
        <p:xfrm>
          <a:off x="336886" y="240636"/>
          <a:ext cx="11582400" cy="6352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314">
                  <a:extLst>
                    <a:ext uri="{9D8B030D-6E8A-4147-A177-3AD203B41FA5}">
                      <a16:colId xmlns:a16="http://schemas.microsoft.com/office/drawing/2014/main" val="77915895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305440814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1616683087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1968363159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484535067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3236918748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1828840541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16015268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3942595960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989945231"/>
                    </a:ext>
                  </a:extLst>
                </a:gridCol>
              </a:tblGrid>
              <a:tr h="423511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974565"/>
                  </a:ext>
                </a:extLst>
              </a:tr>
              <a:tr h="42351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122116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YÜZDE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TOPLAM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NOT ARALIĞI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587277"/>
                  </a:ext>
                </a:extLst>
              </a:tr>
              <a:tr h="423511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&gt;=90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2,49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162 KİŞİ   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</a:t>
                      </a:r>
                      <a:r>
                        <a:rPr lang="tr-TR" sz="2000" u="none" strike="noStrike" dirty="0">
                          <a:effectLst/>
                        </a:rPr>
                        <a:t>% 57,45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&gt;=90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2,49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153 KİŞİ   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</a:t>
                      </a:r>
                      <a:r>
                        <a:rPr lang="tr-TR" sz="2000" u="none" strike="noStrike" dirty="0">
                          <a:effectLst/>
                        </a:rPr>
                        <a:t>% 54,26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4896933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&gt;=80-90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12,77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&gt;=80-90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12,77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586736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&gt;=70-80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37,24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&gt;=70-80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37,59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984701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&gt;=68,34-70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4,97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&gt;=69,35-70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1,42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43341"/>
                  </a:ext>
                </a:extLst>
              </a:tr>
              <a:tr h="4235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ORTALAMA= 68,34</a:t>
                      </a:r>
                      <a:endParaRPr lang="tr-TR" sz="2000" b="1" i="0" u="none" strike="noStrike" dirty="0">
                        <a:solidFill>
                          <a:schemeClr val="tx2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ORTALAMA= 69,35</a:t>
                      </a:r>
                      <a:endParaRPr lang="tr-TR" sz="2000" b="1" i="0" u="none" strike="noStrike" dirty="0">
                        <a:solidFill>
                          <a:schemeClr val="tx2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036593"/>
                  </a:ext>
                </a:extLst>
              </a:tr>
              <a:tr h="423511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&gt;=60-68,34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20,57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120 KİŞİ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  </a:t>
                      </a:r>
                      <a:r>
                        <a:rPr lang="tr-TR" sz="2000" u="none" strike="noStrike" dirty="0">
                          <a:effectLst/>
                        </a:rPr>
                        <a:t>% 42,56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&gt;=60-69,35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25,54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129 KİŞİ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 </a:t>
                      </a:r>
                      <a:r>
                        <a:rPr lang="tr-TR" sz="2000" u="none" strike="noStrike" dirty="0">
                          <a:effectLst/>
                        </a:rPr>
                        <a:t>% 45,75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3437505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&gt;=50-60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12,42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&gt;=50-60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13,83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471727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&gt;=40-50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6,39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&gt;=40-50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4,97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711114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&gt;=30-40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1,78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&gt;=30-40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1,07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001439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&gt;=20-30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1,78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&gt;=20-30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1,07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49853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&gt;=10-20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0,71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&gt;=10-20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154275"/>
                  </a:ext>
                </a:extLst>
              </a:tr>
              <a:tr h="4235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&lt;10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&lt;10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20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90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677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>
                <a:solidFill>
                  <a:schemeClr val="tx2"/>
                </a:solidFill>
              </a:rPr>
              <a:t>DERS DÜZEYİNDE BAŞARI DURUMU</a:t>
            </a:r>
            <a:endParaRPr lang="tr-TR" sz="2400" b="1" dirty="0">
              <a:solidFill>
                <a:schemeClr val="tx2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674" y="721896"/>
            <a:ext cx="11790947" cy="583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8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089757"/>
              </p:ext>
            </p:extLst>
          </p:nvPr>
        </p:nvGraphicFramePr>
        <p:xfrm>
          <a:off x="320839" y="465219"/>
          <a:ext cx="11582403" cy="6094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4629">
                  <a:extLst>
                    <a:ext uri="{9D8B030D-6E8A-4147-A177-3AD203B41FA5}">
                      <a16:colId xmlns:a16="http://schemas.microsoft.com/office/drawing/2014/main" val="2438289915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3030434898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371358267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2969935025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537870041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11476626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629397718"/>
                    </a:ext>
                  </a:extLst>
                </a:gridCol>
              </a:tblGrid>
              <a:tr h="4700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252587"/>
                  </a:ext>
                </a:extLst>
              </a:tr>
              <a:tr h="7623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İmmünoloji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Anatomi 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Histoloji - Embriyoloji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Fizyoloji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Tıbbi Biyokimya  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Anatomi  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684231"/>
                  </a:ext>
                </a:extLst>
              </a:tr>
              <a:tr h="3811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Uygulama Türü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Teorik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Teorik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Teorik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Teorik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Teorik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Pratik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806162"/>
                  </a:ext>
                </a:extLst>
              </a:tr>
              <a:tr h="3811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Not Değeri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26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12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12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477391"/>
                  </a:ext>
                </a:extLst>
              </a:tr>
              <a:tr h="6043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Puan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9932950"/>
                  </a:ext>
                </a:extLst>
              </a:tr>
              <a:tr h="7623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46                          % 16,32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32                          % 11,35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                         </a:t>
                      </a:r>
                      <a:endParaRPr lang="tr-TR" sz="1800" b="1" u="none" strike="noStrike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b="1" u="none" strike="noStrike" smtClean="0">
                          <a:effectLst/>
                        </a:rPr>
                        <a:t> </a:t>
                      </a:r>
                      <a:r>
                        <a:rPr lang="tr-TR" sz="1800" b="1" u="none" strike="noStrike" dirty="0">
                          <a:effectLst/>
                        </a:rPr>
                        <a:t>% 0,36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15                          % 5,32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69                          % 24,47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28                          % 9,93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7191091"/>
                  </a:ext>
                </a:extLst>
              </a:tr>
              <a:tr h="6043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Histoloji - Embriyoloji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PDÖ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12654225"/>
                  </a:ext>
                </a:extLst>
              </a:tr>
              <a:tr h="3811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Pratik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Pratik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7909119"/>
                  </a:ext>
                </a:extLst>
              </a:tr>
              <a:tr h="3811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8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3779047"/>
                  </a:ext>
                </a:extLst>
              </a:tr>
              <a:tr h="6043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Puan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Puan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3077127"/>
                  </a:ext>
                </a:extLst>
              </a:tr>
              <a:tr h="7623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3                      </a:t>
                      </a:r>
                      <a:endParaRPr lang="tr-TR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b="1" u="none" strike="noStrike" dirty="0" smtClean="0">
                          <a:effectLst/>
                        </a:rPr>
                        <a:t>    </a:t>
                      </a:r>
                      <a:r>
                        <a:rPr lang="tr-TR" sz="1800" b="1" u="none" strike="noStrike" dirty="0">
                          <a:effectLst/>
                        </a:rPr>
                        <a:t>% 1,07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7      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%2,48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2297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21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99095749"/>
                  </p:ext>
                </p:extLst>
              </p:nvPr>
            </p:nvGraphicFramePr>
            <p:xfrm>
              <a:off x="1159099" y="1674254"/>
              <a:ext cx="10423302" cy="339807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04461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922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39.SORU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278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98,24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612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28.</a:t>
                          </a:r>
                          <a:r>
                            <a:rPr lang="tr-TR" sz="2400" b="1" baseline="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251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88,7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99095749"/>
                  </p:ext>
                </p:extLst>
              </p:nvPr>
            </p:nvGraphicFramePr>
            <p:xfrm>
              <a:off x="1159099" y="1674254"/>
              <a:ext cx="10423302" cy="339807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04461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922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39.SORU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2857" r="-137221" b="-98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278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98,24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612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28.</a:t>
                          </a:r>
                          <a:r>
                            <a:rPr lang="tr-TR" sz="2400" b="1" baseline="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7906" r="-53257" b="-10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251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88,7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21434" y="2413338"/>
            <a:ext cx="80225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9"/>
              <a:tabLst>
                <a:tab pos="457200" algn="l"/>
              </a:tabLst>
            </a:pPr>
            <a:r>
              <a:rPr lang="tr-TR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Paratiroid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hormon aşağıdakilerden hangisinin sentezini bloke ederek </a:t>
            </a:r>
            <a:r>
              <a:rPr lang="tr-TR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Osteoklastların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sayılarını arttırır?</a:t>
            </a:r>
            <a:b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   </a:t>
            </a:r>
            <a:r>
              <a:rPr lang="tr-TR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Osteonektin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    </a:t>
            </a:r>
            <a:r>
              <a:rPr lang="tr-TR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Osteoprotejerin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   </a:t>
            </a:r>
            <a:r>
              <a:rPr lang="tr-TR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Osteopontin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    </a:t>
            </a:r>
            <a:r>
              <a:rPr lang="tr-TR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Osteokalsin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    </a:t>
            </a:r>
            <a:r>
              <a:rPr lang="tr-TR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Decorin</a:t>
            </a:r>
            <a:endParaRPr lang="tr-T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YANLIŞ </a:t>
            </a: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dirty="0" smtClean="0"/>
              <a:t>28. Aşağıdaki </a:t>
            </a:r>
            <a:r>
              <a:rPr lang="tr-TR" dirty="0"/>
              <a:t>kaslardan hangisinin ayak 5. parmak üzerine fonksiyonel bir etkisi </a:t>
            </a:r>
            <a:r>
              <a:rPr lang="tr-TR" b="1" dirty="0"/>
              <a:t>yoktur?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a)    M. </a:t>
            </a:r>
            <a:r>
              <a:rPr lang="tr-TR" dirty="0" err="1"/>
              <a:t>flexor</a:t>
            </a:r>
            <a:r>
              <a:rPr lang="tr-TR" dirty="0"/>
              <a:t> </a:t>
            </a:r>
            <a:r>
              <a:rPr lang="tr-TR" dirty="0" err="1"/>
              <a:t>digitorum</a:t>
            </a:r>
            <a:r>
              <a:rPr lang="tr-TR" dirty="0"/>
              <a:t> </a:t>
            </a:r>
            <a:r>
              <a:rPr lang="tr-TR" dirty="0" err="1"/>
              <a:t>brevis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b)    M. </a:t>
            </a:r>
            <a:r>
              <a:rPr lang="tr-TR" dirty="0" err="1"/>
              <a:t>quadratus</a:t>
            </a:r>
            <a:r>
              <a:rPr lang="tr-TR" dirty="0"/>
              <a:t> </a:t>
            </a:r>
            <a:r>
              <a:rPr lang="tr-TR" dirty="0" err="1"/>
              <a:t>plantae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Mm. </a:t>
            </a:r>
            <a:r>
              <a:rPr lang="tr-TR" dirty="0" err="1"/>
              <a:t>lumbricales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d)    Mm. </a:t>
            </a:r>
            <a:r>
              <a:rPr lang="tr-TR" b="1" dirty="0" err="1"/>
              <a:t>interossei</a:t>
            </a:r>
            <a:r>
              <a:rPr lang="tr-TR" b="1" dirty="0"/>
              <a:t> </a:t>
            </a:r>
            <a:r>
              <a:rPr lang="tr-TR" b="1" dirty="0" err="1"/>
              <a:t>dorsales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Mm. </a:t>
            </a:r>
            <a:r>
              <a:rPr lang="tr-TR" dirty="0" err="1"/>
              <a:t>interossei</a:t>
            </a:r>
            <a:r>
              <a:rPr lang="tr-TR" dirty="0"/>
              <a:t> </a:t>
            </a:r>
            <a:r>
              <a:rPr lang="tr-TR" dirty="0" err="1"/>
              <a:t>plantares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7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612272" cy="429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469027"/>
              </p:ext>
            </p:extLst>
          </p:nvPr>
        </p:nvGraphicFramePr>
        <p:xfrm>
          <a:off x="1269520" y="1086245"/>
          <a:ext cx="9651520" cy="5193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2232">
                  <a:extLst>
                    <a:ext uri="{9D8B030D-6E8A-4147-A177-3AD203B41FA5}">
                      <a16:colId xmlns:a16="http://schemas.microsoft.com/office/drawing/2014/main" val="796067194"/>
                    </a:ext>
                  </a:extLst>
                </a:gridCol>
                <a:gridCol w="1754822">
                  <a:extLst>
                    <a:ext uri="{9D8B030D-6E8A-4147-A177-3AD203B41FA5}">
                      <a16:colId xmlns:a16="http://schemas.microsoft.com/office/drawing/2014/main" val="1292273319"/>
                    </a:ext>
                  </a:extLst>
                </a:gridCol>
                <a:gridCol w="1754822">
                  <a:extLst>
                    <a:ext uri="{9D8B030D-6E8A-4147-A177-3AD203B41FA5}">
                      <a16:colId xmlns:a16="http://schemas.microsoft.com/office/drawing/2014/main" val="3083529985"/>
                    </a:ext>
                  </a:extLst>
                </a:gridCol>
                <a:gridCol w="1754822">
                  <a:extLst>
                    <a:ext uri="{9D8B030D-6E8A-4147-A177-3AD203B41FA5}">
                      <a16:colId xmlns:a16="http://schemas.microsoft.com/office/drawing/2014/main" val="278492328"/>
                    </a:ext>
                  </a:extLst>
                </a:gridCol>
                <a:gridCol w="1754822">
                  <a:extLst>
                    <a:ext uri="{9D8B030D-6E8A-4147-A177-3AD203B41FA5}">
                      <a16:colId xmlns:a16="http://schemas.microsoft.com/office/drawing/2014/main" val="2126287867"/>
                    </a:ext>
                  </a:extLst>
                </a:gridCol>
              </a:tblGrid>
              <a:tr h="64922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>
                          <a:effectLst/>
                        </a:rPr>
                        <a:t>DERS BAZINDA EN FAZLA DOĞRU VE YANLIŞ CEVAPLANAN SORULAR 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158446"/>
                  </a:ext>
                </a:extLst>
              </a:tr>
              <a:tr h="6492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DERSLER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DOĞRU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YANLIŞ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664948"/>
                  </a:ext>
                </a:extLst>
              </a:tr>
              <a:tr h="64922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SORU NO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KİŞİ SAYI / %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SORU NO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22098"/>
                  </a:ext>
                </a:extLst>
              </a:tr>
              <a:tr h="6492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İmmünoloji 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239 (%84,76)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163 (%57,81)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2083146"/>
                  </a:ext>
                </a:extLst>
              </a:tr>
              <a:tr h="6492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Anatomi  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19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277 (%98,23)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251 (%89,01)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2466189"/>
                  </a:ext>
                </a:extLst>
              </a:tr>
              <a:tr h="6492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Histoloji - Embriyoloji 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39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278 (%98,59)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40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70 (%24,83)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2477438"/>
                  </a:ext>
                </a:extLst>
              </a:tr>
              <a:tr h="6492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Fizyoloji 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255 (%90,43)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206 (%73,05)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130969"/>
                  </a:ext>
                </a:extLst>
              </a:tr>
              <a:tr h="6492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231 (%81,92)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224 (%79,44)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9943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771627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762531"/>
              </p:ext>
            </p:extLst>
          </p:nvPr>
        </p:nvGraphicFramePr>
        <p:xfrm>
          <a:off x="6918158" y="1909896"/>
          <a:ext cx="4824663" cy="3490762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975029"/>
              </p:ext>
            </p:extLst>
          </p:nvPr>
        </p:nvGraphicFramePr>
        <p:xfrm>
          <a:off x="609600" y="1828797"/>
          <a:ext cx="10633656" cy="4655408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66,51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232637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tr-T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tr-T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ORTA GÜÇLÜKTE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62,4</a:t>
                      </a:r>
                      <a:endParaRPr lang="tr-T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841"/>
          </a:xfrm>
        </p:spPr>
        <p:txBody>
          <a:bodyPr>
            <a:normAutofit/>
          </a:bodyPr>
          <a:lstStyle/>
          <a:p>
            <a:r>
              <a:rPr lang="tr-TR" sz="2000" b="1" u="sng" dirty="0" smtClean="0"/>
              <a:t>1. DERS KURULU: DOKU BİYOLOJİSİ</a:t>
            </a:r>
            <a:endParaRPr lang="tr-TR" sz="2000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4846"/>
            <a:ext cx="10515600" cy="49621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1800" b="1" dirty="0" smtClean="0"/>
              <a:t>9 EYLÜL-25 EKİM 2024 : </a:t>
            </a:r>
            <a:r>
              <a:rPr lang="tr-TR" sz="1800" dirty="0" smtClean="0"/>
              <a:t>7 HAFTA</a:t>
            </a:r>
          </a:p>
          <a:p>
            <a:pPr>
              <a:lnSpc>
                <a:spcPct val="150000"/>
              </a:lnSpc>
            </a:pPr>
            <a:r>
              <a:rPr lang="tr-TR" sz="1800" b="1" dirty="0" smtClean="0"/>
              <a:t>KURUL TOPLAM DERS SAATİ :</a:t>
            </a:r>
            <a:r>
              <a:rPr lang="tr-TR" sz="1800" dirty="0" smtClean="0"/>
              <a:t> 153 (97/56/18)</a:t>
            </a:r>
          </a:p>
          <a:p>
            <a:pPr>
              <a:lnSpc>
                <a:spcPct val="150000"/>
              </a:lnSpc>
            </a:pPr>
            <a:r>
              <a:rPr lang="tr-TR" sz="1800" b="1" dirty="0" smtClean="0"/>
              <a:t>PRATİK SINAV: </a:t>
            </a:r>
            <a:r>
              <a:rPr lang="tr-TR" sz="1800" dirty="0" smtClean="0"/>
              <a:t>21-23-24 EKİM 2024</a:t>
            </a:r>
          </a:p>
          <a:p>
            <a:pPr>
              <a:lnSpc>
                <a:spcPct val="150000"/>
              </a:lnSpc>
            </a:pPr>
            <a:r>
              <a:rPr lang="tr-TR" sz="1800" b="1" dirty="0" smtClean="0"/>
              <a:t>TEORİK SINAV: </a:t>
            </a:r>
            <a:r>
              <a:rPr lang="tr-TR" sz="1800" dirty="0" smtClean="0"/>
              <a:t>25 EKİM 2024</a:t>
            </a:r>
          </a:p>
          <a:p>
            <a:pPr>
              <a:lnSpc>
                <a:spcPct val="150000"/>
              </a:lnSpc>
            </a:pPr>
            <a:r>
              <a:rPr lang="tr-TR" sz="1800" b="1" dirty="0" smtClean="0"/>
              <a:t>DERS KURULU BAŞKANI: </a:t>
            </a:r>
            <a:r>
              <a:rPr lang="tr-TR" sz="1800" dirty="0" smtClean="0"/>
              <a:t>PROF. DR. NECİP İLHAN</a:t>
            </a:r>
          </a:p>
          <a:p>
            <a:pPr>
              <a:lnSpc>
                <a:spcPct val="150000"/>
              </a:lnSpc>
            </a:pPr>
            <a:r>
              <a:rPr lang="tr-TR" sz="1800" b="1" dirty="0" smtClean="0"/>
              <a:t>DERS KURULU BAŞKAN YARDIMCISI: </a:t>
            </a:r>
            <a:r>
              <a:rPr lang="tr-TR" sz="1800" dirty="0" smtClean="0"/>
              <a:t>PROF DR. NEVİN KOCAMAN</a:t>
            </a:r>
          </a:p>
          <a:p>
            <a:pPr>
              <a:lnSpc>
                <a:spcPct val="150000"/>
              </a:lnSpc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2687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9700" y="220717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858725"/>
              </p:ext>
            </p:extLst>
          </p:nvPr>
        </p:nvGraphicFramePr>
        <p:xfrm>
          <a:off x="327801" y="957695"/>
          <a:ext cx="11110823" cy="573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7705">
                  <a:extLst>
                    <a:ext uri="{9D8B030D-6E8A-4147-A177-3AD203B41FA5}">
                      <a16:colId xmlns:a16="http://schemas.microsoft.com/office/drawing/2014/main" val="2856425401"/>
                    </a:ext>
                  </a:extLst>
                </a:gridCol>
                <a:gridCol w="1388853">
                  <a:extLst>
                    <a:ext uri="{9D8B030D-6E8A-4147-A177-3AD203B41FA5}">
                      <a16:colId xmlns:a16="http://schemas.microsoft.com/office/drawing/2014/main" val="4220443289"/>
                    </a:ext>
                  </a:extLst>
                </a:gridCol>
                <a:gridCol w="1388853">
                  <a:extLst>
                    <a:ext uri="{9D8B030D-6E8A-4147-A177-3AD203B41FA5}">
                      <a16:colId xmlns:a16="http://schemas.microsoft.com/office/drawing/2014/main" val="2257021767"/>
                    </a:ext>
                  </a:extLst>
                </a:gridCol>
                <a:gridCol w="1388853">
                  <a:extLst>
                    <a:ext uri="{9D8B030D-6E8A-4147-A177-3AD203B41FA5}">
                      <a16:colId xmlns:a16="http://schemas.microsoft.com/office/drawing/2014/main" val="2352771761"/>
                    </a:ext>
                  </a:extLst>
                </a:gridCol>
                <a:gridCol w="1388853">
                  <a:extLst>
                    <a:ext uri="{9D8B030D-6E8A-4147-A177-3AD203B41FA5}">
                      <a16:colId xmlns:a16="http://schemas.microsoft.com/office/drawing/2014/main" val="2681739908"/>
                    </a:ext>
                  </a:extLst>
                </a:gridCol>
                <a:gridCol w="1388853">
                  <a:extLst>
                    <a:ext uri="{9D8B030D-6E8A-4147-A177-3AD203B41FA5}">
                      <a16:colId xmlns:a16="http://schemas.microsoft.com/office/drawing/2014/main" val="179781479"/>
                    </a:ext>
                  </a:extLst>
                </a:gridCol>
                <a:gridCol w="1388853">
                  <a:extLst>
                    <a:ext uri="{9D8B030D-6E8A-4147-A177-3AD203B41FA5}">
                      <a16:colId xmlns:a16="http://schemas.microsoft.com/office/drawing/2014/main" val="3168513452"/>
                    </a:ext>
                  </a:extLst>
                </a:gridCol>
              </a:tblGrid>
              <a:tr h="3561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4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458937"/>
                  </a:ext>
                </a:extLst>
              </a:tr>
              <a:tr h="90527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(Ayırt Edicilik)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Sayı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Çok 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Çok 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54531"/>
                  </a:ext>
                </a:extLst>
              </a:tr>
              <a:tr h="5029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                        % 25,72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85303437"/>
                  </a:ext>
                </a:extLst>
              </a:tr>
              <a:tr h="75439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                        % 20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648082"/>
                  </a:ext>
                </a:extLst>
              </a:tr>
              <a:tr h="89650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19                        % 27,15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2963287"/>
                  </a:ext>
                </a:extLst>
              </a:tr>
              <a:tr h="100586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19                        % 27,15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7819734"/>
                  </a:ext>
                </a:extLst>
              </a:tr>
              <a:tr h="45263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70                        % 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23                        % 32,86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23                        % 32,86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16                        % 22,86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                        % 10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                        % 1,43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374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643043"/>
              </p:ext>
            </p:extLst>
          </p:nvPr>
        </p:nvGraphicFramePr>
        <p:xfrm>
          <a:off x="212738" y="861433"/>
          <a:ext cx="11731574" cy="509384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81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262560"/>
              </p:ext>
            </p:extLst>
          </p:nvPr>
        </p:nvGraphicFramePr>
        <p:xfrm>
          <a:off x="223248" y="977046"/>
          <a:ext cx="11731574" cy="414201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90,1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90,2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839827"/>
              </p:ext>
            </p:extLst>
          </p:nvPr>
        </p:nvGraphicFramePr>
        <p:xfrm>
          <a:off x="140717" y="1030014"/>
          <a:ext cx="11969079" cy="4528782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85,3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088867"/>
              </p:ext>
            </p:extLst>
          </p:nvPr>
        </p:nvGraphicFramePr>
        <p:xfrm>
          <a:off x="222921" y="1030014"/>
          <a:ext cx="11969079" cy="4502991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874515"/>
              </p:ext>
            </p:extLst>
          </p:nvPr>
        </p:nvGraphicFramePr>
        <p:xfrm>
          <a:off x="124249" y="482220"/>
          <a:ext cx="11969079" cy="5726074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77315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4102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7047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72,8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7235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77,7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11434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lvl="0"/>
            <a:endParaRPr lang="tr-TR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08526"/>
          </a:xfrm>
        </p:spPr>
        <p:txBody>
          <a:bodyPr>
            <a:normAutofit/>
          </a:bodyPr>
          <a:lstStyle/>
          <a:p>
            <a:r>
              <a:rPr lang="tr-TR" dirty="0"/>
              <a:t>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7637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05751"/>
              </p:ext>
            </p:extLst>
          </p:nvPr>
        </p:nvGraphicFramePr>
        <p:xfrm>
          <a:off x="956439" y="657727"/>
          <a:ext cx="10068912" cy="5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7789">
                  <a:extLst>
                    <a:ext uri="{9D8B030D-6E8A-4147-A177-3AD203B41FA5}">
                      <a16:colId xmlns:a16="http://schemas.microsoft.com/office/drawing/2014/main" val="3077653615"/>
                    </a:ext>
                  </a:extLst>
                </a:gridCol>
                <a:gridCol w="1618931">
                  <a:extLst>
                    <a:ext uri="{9D8B030D-6E8A-4147-A177-3AD203B41FA5}">
                      <a16:colId xmlns:a16="http://schemas.microsoft.com/office/drawing/2014/main" val="773425421"/>
                    </a:ext>
                  </a:extLst>
                </a:gridCol>
                <a:gridCol w="2070538">
                  <a:extLst>
                    <a:ext uri="{9D8B030D-6E8A-4147-A177-3AD203B41FA5}">
                      <a16:colId xmlns:a16="http://schemas.microsoft.com/office/drawing/2014/main" val="3286475411"/>
                    </a:ext>
                  </a:extLst>
                </a:gridCol>
                <a:gridCol w="1681654">
                  <a:extLst>
                    <a:ext uri="{9D8B030D-6E8A-4147-A177-3AD203B41FA5}">
                      <a16:colId xmlns:a16="http://schemas.microsoft.com/office/drawing/2014/main" val="1194714990"/>
                    </a:ext>
                  </a:extLst>
                </a:gridCol>
              </a:tblGrid>
              <a:tr h="10536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Saat/Gün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4740079"/>
                  </a:ext>
                </a:extLst>
              </a:tr>
              <a:tr h="109053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  <a:defRPr/>
                      </a:pPr>
                      <a:endParaRPr kumimoji="0" lang="tr-T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  <a:defRPr/>
                      </a:pPr>
                      <a:r>
                        <a:rPr kumimoji="0" lang="tr-T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2023-2024 I. DERS KURULU</a:t>
                      </a:r>
                      <a:endParaRPr kumimoji="0" lang="tr-T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 (153+18)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88641"/>
                  </a:ext>
                </a:extLst>
              </a:tr>
              <a:tr h="40975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2023-2024 I.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145(127+18)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1033510"/>
                  </a:ext>
                </a:extLst>
              </a:tr>
              <a:tr h="40975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2022-2023 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145(127+18)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0202970"/>
                  </a:ext>
                </a:extLst>
              </a:tr>
              <a:tr h="40975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2021-2022 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150(132+18)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705299"/>
                  </a:ext>
                </a:extLst>
              </a:tr>
              <a:tr h="40975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2020-2021 I.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148(128+20)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5927010"/>
                  </a:ext>
                </a:extLst>
              </a:tr>
              <a:tr h="40975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2019-2020 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150(130+20)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682440"/>
                  </a:ext>
                </a:extLst>
              </a:tr>
              <a:tr h="40975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2018-2019 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150(130+20)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7241975"/>
                  </a:ext>
                </a:extLst>
              </a:tr>
              <a:tr h="40975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2017-2018 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</a:rPr>
                        <a:t>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</a:rPr>
                        <a:t>163(143*+</a:t>
                      </a:r>
                      <a:r>
                        <a:rPr lang="tr-TR" sz="2400" dirty="0">
                          <a:effectLst/>
                        </a:rPr>
                        <a:t>20)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886879"/>
                  </a:ext>
                </a:extLst>
              </a:tr>
              <a:tr h="40975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2016-2017 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</a:rPr>
                        <a:t>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</a:rPr>
                        <a:t>165(145*+</a:t>
                      </a:r>
                      <a:r>
                        <a:rPr lang="tr-TR" sz="2400" dirty="0">
                          <a:effectLst/>
                        </a:rPr>
                        <a:t>20)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0209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692172"/>
              </p:ext>
            </p:extLst>
          </p:nvPr>
        </p:nvGraphicFramePr>
        <p:xfrm>
          <a:off x="1671293" y="2260907"/>
          <a:ext cx="8660376" cy="3347999"/>
        </p:xfrm>
        <a:graphic>
          <a:graphicData uri="http://schemas.openxmlformats.org/drawingml/2006/table">
            <a:tbl>
              <a:tblPr bandRow="1"/>
              <a:tblGrid>
                <a:gridCol w="5149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teorik 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32018"/>
              </p:ext>
            </p:extLst>
          </p:nvPr>
        </p:nvGraphicFramePr>
        <p:xfrm>
          <a:off x="497308" y="497304"/>
          <a:ext cx="11004880" cy="5903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264">
                  <a:extLst>
                    <a:ext uri="{9D8B030D-6E8A-4147-A177-3AD203B41FA5}">
                      <a16:colId xmlns:a16="http://schemas.microsoft.com/office/drawing/2014/main" val="3330227555"/>
                    </a:ext>
                  </a:extLst>
                </a:gridCol>
                <a:gridCol w="1212856">
                  <a:extLst>
                    <a:ext uri="{9D8B030D-6E8A-4147-A177-3AD203B41FA5}">
                      <a16:colId xmlns:a16="http://schemas.microsoft.com/office/drawing/2014/main" val="951126594"/>
                    </a:ext>
                  </a:extLst>
                </a:gridCol>
                <a:gridCol w="1105839">
                  <a:extLst>
                    <a:ext uri="{9D8B030D-6E8A-4147-A177-3AD203B41FA5}">
                      <a16:colId xmlns:a16="http://schemas.microsoft.com/office/drawing/2014/main" val="1653640403"/>
                    </a:ext>
                  </a:extLst>
                </a:gridCol>
                <a:gridCol w="1105839">
                  <a:extLst>
                    <a:ext uri="{9D8B030D-6E8A-4147-A177-3AD203B41FA5}">
                      <a16:colId xmlns:a16="http://schemas.microsoft.com/office/drawing/2014/main" val="2289065322"/>
                    </a:ext>
                  </a:extLst>
                </a:gridCol>
                <a:gridCol w="1159347">
                  <a:extLst>
                    <a:ext uri="{9D8B030D-6E8A-4147-A177-3AD203B41FA5}">
                      <a16:colId xmlns:a16="http://schemas.microsoft.com/office/drawing/2014/main" val="2910572171"/>
                    </a:ext>
                  </a:extLst>
                </a:gridCol>
                <a:gridCol w="1159347">
                  <a:extLst>
                    <a:ext uri="{9D8B030D-6E8A-4147-A177-3AD203B41FA5}">
                      <a16:colId xmlns:a16="http://schemas.microsoft.com/office/drawing/2014/main" val="3192951138"/>
                    </a:ext>
                  </a:extLst>
                </a:gridCol>
                <a:gridCol w="1159347">
                  <a:extLst>
                    <a:ext uri="{9D8B030D-6E8A-4147-A177-3AD203B41FA5}">
                      <a16:colId xmlns:a16="http://schemas.microsoft.com/office/drawing/2014/main" val="2044377337"/>
                    </a:ext>
                  </a:extLst>
                </a:gridCol>
                <a:gridCol w="1159347">
                  <a:extLst>
                    <a:ext uri="{9D8B030D-6E8A-4147-A177-3AD203B41FA5}">
                      <a16:colId xmlns:a16="http://schemas.microsoft.com/office/drawing/2014/main" val="2715713949"/>
                    </a:ext>
                  </a:extLst>
                </a:gridCol>
                <a:gridCol w="1159347">
                  <a:extLst>
                    <a:ext uri="{9D8B030D-6E8A-4147-A177-3AD203B41FA5}">
                      <a16:colId xmlns:a16="http://schemas.microsoft.com/office/drawing/2014/main" val="3526030178"/>
                    </a:ext>
                  </a:extLst>
                </a:gridCol>
                <a:gridCol w="1159347">
                  <a:extLst>
                    <a:ext uri="{9D8B030D-6E8A-4147-A177-3AD203B41FA5}">
                      <a16:colId xmlns:a16="http://schemas.microsoft.com/office/drawing/2014/main" val="2852805200"/>
                    </a:ext>
                  </a:extLst>
                </a:gridCol>
              </a:tblGrid>
              <a:tr h="627425"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Teorik Sınav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Anatomi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Pratik Sınav (12 Puan)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Histoloji-Embriyoloji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Pratik Sınav (10 Puan)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PDÖ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Pratik Sınav (8 Puan)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58596"/>
                  </a:ext>
                </a:extLst>
              </a:tr>
              <a:tr h="5846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S.No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Numarası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Sınava</a:t>
                      </a:r>
                      <a:br>
                        <a:rPr lang="tr-TR" sz="1600" b="1" u="none" strike="noStrike">
                          <a:effectLst/>
                        </a:rPr>
                      </a:br>
                      <a:r>
                        <a:rPr lang="tr-TR" sz="1600" b="1" u="none" strike="noStrike">
                          <a:effectLst/>
                        </a:rPr>
                        <a:t>Girdi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Sınava</a:t>
                      </a:r>
                      <a:br>
                        <a:rPr lang="tr-TR" sz="1600" b="1" u="none" strike="noStrike">
                          <a:effectLst/>
                        </a:rPr>
                      </a:br>
                      <a:r>
                        <a:rPr lang="tr-TR" sz="1600" b="1" u="none" strike="noStrike">
                          <a:effectLst/>
                        </a:rPr>
                        <a:t>Girmedi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Girmedi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Girmedi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Girmedi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56494767"/>
                  </a:ext>
                </a:extLst>
              </a:tr>
              <a:tr h="6131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23******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Girmedi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Girmedi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Sınava</a:t>
                      </a:r>
                      <a:br>
                        <a:rPr lang="tr-TR" sz="1600" b="1" u="none" strike="noStrike" dirty="0">
                          <a:effectLst/>
                        </a:rPr>
                      </a:br>
                      <a:r>
                        <a:rPr lang="tr-TR" sz="1600" b="1" u="none" strike="noStrike" dirty="0">
                          <a:effectLst/>
                        </a:rPr>
                        <a:t>Girmedi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Devamsız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30622190"/>
                  </a:ext>
                </a:extLst>
              </a:tr>
              <a:tr h="4848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24******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7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9,5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Devamsız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15122392"/>
                  </a:ext>
                </a:extLst>
              </a:tr>
              <a:tr h="4848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24******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5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9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Devamsız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18274622"/>
                  </a:ext>
                </a:extLst>
              </a:tr>
              <a:tr h="4848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4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22******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1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6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Devamsız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06270475"/>
                  </a:ext>
                </a:extLst>
              </a:tr>
              <a:tr h="4848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5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22******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5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8,5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Devamsız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19851184"/>
                  </a:ext>
                </a:extLst>
              </a:tr>
              <a:tr h="4848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6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22******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7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4,5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Devamsız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78194446"/>
                  </a:ext>
                </a:extLst>
              </a:tr>
              <a:tr h="6131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7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21******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Sınava</a:t>
                      </a:r>
                      <a:br>
                        <a:rPr lang="tr-TR" sz="1600" b="1" u="none" strike="noStrike">
                          <a:effectLst/>
                        </a:rPr>
                      </a:br>
                      <a:r>
                        <a:rPr lang="tr-TR" sz="1600" b="1" u="none" strike="noStrike">
                          <a:effectLst/>
                        </a:rPr>
                        <a:t>Girmedi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Sınava</a:t>
                      </a:r>
                      <a:br>
                        <a:rPr lang="tr-TR" sz="1600" b="1" u="none" strike="noStrike">
                          <a:effectLst/>
                        </a:rPr>
                      </a:br>
                      <a:r>
                        <a:rPr lang="tr-TR" sz="1600" b="1" u="none" strike="noStrike">
                          <a:effectLst/>
                        </a:rPr>
                        <a:t>Girmedi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Sınava</a:t>
                      </a:r>
                      <a:br>
                        <a:rPr lang="tr-TR" sz="1600" b="1" u="none" strike="noStrike">
                          <a:effectLst/>
                        </a:rPr>
                      </a:br>
                      <a:r>
                        <a:rPr lang="tr-TR" sz="1600" b="1" u="none" strike="noStrike">
                          <a:effectLst/>
                        </a:rPr>
                        <a:t>Girmedi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4,50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96988236"/>
                  </a:ext>
                </a:extLst>
              </a:tr>
              <a:tr h="6131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21******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Sınava</a:t>
                      </a:r>
                      <a:br>
                        <a:rPr lang="tr-TR" sz="1600" b="1" u="none" strike="noStrike">
                          <a:effectLst/>
                        </a:rPr>
                      </a:br>
                      <a:r>
                        <a:rPr lang="tr-TR" sz="1600" b="1" u="none" strike="noStrike">
                          <a:effectLst/>
                        </a:rPr>
                        <a:t>Girmedi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Sınava</a:t>
                      </a:r>
                      <a:br>
                        <a:rPr lang="tr-TR" sz="1600" b="1" u="none" strike="noStrike">
                          <a:effectLst/>
                        </a:rPr>
                      </a:br>
                      <a:r>
                        <a:rPr lang="tr-TR" sz="1600" b="1" u="none" strike="noStrike">
                          <a:effectLst/>
                        </a:rPr>
                        <a:t>Girmedi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Sınava</a:t>
                      </a:r>
                      <a:br>
                        <a:rPr lang="tr-TR" sz="1600" b="1" u="none" strike="noStrike">
                          <a:effectLst/>
                        </a:rPr>
                      </a:br>
                      <a:r>
                        <a:rPr lang="tr-TR" sz="1600" b="1" u="none" strike="noStrike">
                          <a:effectLst/>
                        </a:rPr>
                        <a:t>Girmedi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Devamsız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70345844"/>
                  </a:ext>
                </a:extLst>
              </a:tr>
              <a:tr h="427789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>
                          <a:effectLst/>
                        </a:rPr>
                        <a:t>Not:  </a:t>
                      </a:r>
                      <a:r>
                        <a:rPr lang="tr-TR" sz="1600" b="1" u="none" strike="noStrike" dirty="0" smtClean="0">
                          <a:effectLst/>
                        </a:rPr>
                        <a:t>21***** </a:t>
                      </a:r>
                      <a:r>
                        <a:rPr lang="tr-TR" sz="1600" b="1" u="none" strike="noStrike" dirty="0" err="1">
                          <a:effectLst/>
                        </a:rPr>
                        <a:t>Nolu</a:t>
                      </a:r>
                      <a:r>
                        <a:rPr lang="tr-TR" sz="1600" b="1" u="none" strike="noStrike" dirty="0">
                          <a:effectLst/>
                        </a:rPr>
                        <a:t> Öğrenci 2. Sınıf 1. Kurul Sınavına sadece PDÖ Pratik Sınavına girmiştir. PDÖ Pratik Sınavından 4,5 almıştır.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283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3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026836"/>
              </p:ext>
            </p:extLst>
          </p:nvPr>
        </p:nvGraphicFramePr>
        <p:xfrm>
          <a:off x="838200" y="1860329"/>
          <a:ext cx="10124090" cy="4093440"/>
        </p:xfrm>
        <a:graphic>
          <a:graphicData uri="http://schemas.openxmlformats.org/drawingml/2006/table">
            <a:tbl>
              <a:tblPr bandRow="1"/>
              <a:tblGrid>
                <a:gridCol w="4323688">
                  <a:extLst>
                    <a:ext uri="{9D8B030D-6E8A-4147-A177-3AD203B41FA5}">
                      <a16:colId xmlns:a16="http://schemas.microsoft.com/office/drawing/2014/main" val="2247678799"/>
                    </a:ext>
                  </a:extLst>
                </a:gridCol>
                <a:gridCol w="1765487">
                  <a:extLst>
                    <a:ext uri="{9D8B030D-6E8A-4147-A177-3AD203B41FA5}">
                      <a16:colId xmlns:a16="http://schemas.microsoft.com/office/drawing/2014/main" val="1121056141"/>
                    </a:ext>
                  </a:extLst>
                </a:gridCol>
                <a:gridCol w="1698673">
                  <a:extLst>
                    <a:ext uri="{9D8B030D-6E8A-4147-A177-3AD203B41FA5}">
                      <a16:colId xmlns:a16="http://schemas.microsoft.com/office/drawing/2014/main" val="2142328740"/>
                    </a:ext>
                  </a:extLst>
                </a:gridCol>
                <a:gridCol w="2336242">
                  <a:extLst>
                    <a:ext uri="{9D8B030D-6E8A-4147-A177-3AD203B41FA5}">
                      <a16:colId xmlns:a16="http://schemas.microsoft.com/office/drawing/2014/main" val="4013145741"/>
                    </a:ext>
                  </a:extLst>
                </a:gridCol>
              </a:tblGrid>
              <a:tr h="85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1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</a:t>
                      </a:r>
                      <a:endParaRPr lang="tr-TR" sz="24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1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Pratik Puan</a:t>
                      </a:r>
                      <a:endParaRPr lang="tr-TR" sz="1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+Pratik Puan</a:t>
                      </a:r>
                      <a:endParaRPr lang="tr-TR" sz="1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995078"/>
                  </a:ext>
                </a:extLst>
              </a:tr>
              <a:tr h="69731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240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400">
                        <a:solidFill>
                          <a:srgbClr val="365F9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tr-TR" sz="240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053346"/>
                  </a:ext>
                </a:extLst>
              </a:tr>
              <a:tr h="69731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Fizyoloji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15*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15*</a:t>
                      </a:r>
                      <a:endParaRPr lang="tr-TR" sz="240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537476"/>
                  </a:ext>
                </a:extLst>
              </a:tr>
              <a:tr h="69731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Biyokimya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40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599136"/>
                  </a:ext>
                </a:extLst>
              </a:tr>
              <a:tr h="69731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Histoloji-Embriyoloji</a:t>
                      </a:r>
                      <a:endParaRPr lang="tr-TR" sz="240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40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237166"/>
                  </a:ext>
                </a:extLst>
              </a:tr>
              <a:tr h="45284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x 1,014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20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968219"/>
              </p:ext>
            </p:extLst>
          </p:nvPr>
        </p:nvGraphicFramePr>
        <p:xfrm>
          <a:off x="850230" y="866274"/>
          <a:ext cx="10555706" cy="5422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6711">
                  <a:extLst>
                    <a:ext uri="{9D8B030D-6E8A-4147-A177-3AD203B41FA5}">
                      <a16:colId xmlns:a16="http://schemas.microsoft.com/office/drawing/2014/main" val="3637853003"/>
                    </a:ext>
                  </a:extLst>
                </a:gridCol>
                <a:gridCol w="2111142">
                  <a:extLst>
                    <a:ext uri="{9D8B030D-6E8A-4147-A177-3AD203B41FA5}">
                      <a16:colId xmlns:a16="http://schemas.microsoft.com/office/drawing/2014/main" val="1476806653"/>
                    </a:ext>
                  </a:extLst>
                </a:gridCol>
                <a:gridCol w="2111142">
                  <a:extLst>
                    <a:ext uri="{9D8B030D-6E8A-4147-A177-3AD203B41FA5}">
                      <a16:colId xmlns:a16="http://schemas.microsoft.com/office/drawing/2014/main" val="888740061"/>
                    </a:ext>
                  </a:extLst>
                </a:gridCol>
                <a:gridCol w="3166711">
                  <a:extLst>
                    <a:ext uri="{9D8B030D-6E8A-4147-A177-3AD203B41FA5}">
                      <a16:colId xmlns:a16="http://schemas.microsoft.com/office/drawing/2014/main" val="3117735210"/>
                    </a:ext>
                  </a:extLst>
                </a:gridCol>
              </a:tblGrid>
              <a:tr h="60247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 SORULARININ DAĞILIMI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00723"/>
                  </a:ext>
                </a:extLst>
              </a:tr>
              <a:tr h="602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DERSLER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PRATİK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TEORİK + PRATİK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14244"/>
                  </a:ext>
                </a:extLst>
              </a:tr>
              <a:tr h="602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İmmünoloji (1-9)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8056816"/>
                  </a:ext>
                </a:extLst>
              </a:tr>
              <a:tr h="602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 (10-35)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26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6977897"/>
                  </a:ext>
                </a:extLst>
              </a:tr>
              <a:tr h="602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- Embriyoloji (36-47)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12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10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02068"/>
                  </a:ext>
                </a:extLst>
              </a:tr>
              <a:tr h="602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(48-61)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14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308514"/>
                  </a:ext>
                </a:extLst>
              </a:tr>
              <a:tr h="602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 (62-70)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9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8018421"/>
                  </a:ext>
                </a:extLst>
              </a:tr>
              <a:tr h="602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PDÖ </a:t>
                      </a:r>
                      <a:r>
                        <a:rPr lang="tr-TR" sz="2000" b="1" u="none" strike="noStrike" dirty="0" smtClean="0">
                          <a:effectLst/>
                        </a:rPr>
                        <a:t>(-)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8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9380460"/>
                  </a:ext>
                </a:extLst>
              </a:tr>
              <a:tr h="602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 smtClean="0">
                          <a:effectLst/>
                        </a:rPr>
                        <a:t>TOPLAM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70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30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9521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47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69750"/>
              </p:ext>
            </p:extLst>
          </p:nvPr>
        </p:nvGraphicFramePr>
        <p:xfrm>
          <a:off x="638504" y="1477992"/>
          <a:ext cx="11006958" cy="4837176"/>
        </p:xfrm>
        <a:graphic>
          <a:graphicData uri="http://schemas.openxmlformats.org/drawingml/2006/table">
            <a:tbl>
              <a:tblPr firstRow="1" bandRow="1"/>
              <a:tblGrid>
                <a:gridCol w="9122566">
                  <a:extLst>
                    <a:ext uri="{9D8B030D-6E8A-4147-A177-3AD203B41FA5}">
                      <a16:colId xmlns:a16="http://schemas.microsoft.com/office/drawing/2014/main" val="2499757373"/>
                    </a:ext>
                  </a:extLst>
                </a:gridCol>
                <a:gridCol w="1884392">
                  <a:extLst>
                    <a:ext uri="{9D8B030D-6E8A-4147-A177-3AD203B41FA5}">
                      <a16:colId xmlns:a16="http://schemas.microsoft.com/office/drawing/2014/main" val="1158896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74419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68,34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52535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223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342037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5064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69,46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961447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63,85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09837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68,06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231878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65,66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327177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64,63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474517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I. DERS KURULU GENEL 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63,38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69492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2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93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430659"/>
              </p:ext>
            </p:extLst>
          </p:nvPr>
        </p:nvGraphicFramePr>
        <p:xfrm>
          <a:off x="513346" y="786064"/>
          <a:ext cx="10840452" cy="561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8636">
                  <a:extLst>
                    <a:ext uri="{9D8B030D-6E8A-4147-A177-3AD203B41FA5}">
                      <a16:colId xmlns:a16="http://schemas.microsoft.com/office/drawing/2014/main" val="2249804660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920987409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4028082189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3584048903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843230184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4214675951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3222196774"/>
                    </a:ext>
                  </a:extLst>
                </a:gridCol>
              </a:tblGrid>
              <a:tr h="53200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BARAJLI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491753"/>
                  </a:ext>
                </a:extLst>
              </a:tr>
              <a:tr h="11530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Barajlı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- Embriyoloji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PDÖ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331335"/>
                  </a:ext>
                </a:extLst>
              </a:tr>
              <a:tr h="8014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75355"/>
                  </a:ext>
                </a:extLst>
              </a:tr>
              <a:tr h="7686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95,06 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1 </a:t>
                      </a:r>
                      <a:r>
                        <a:rPr lang="tr-TR" sz="2400" u="none" strike="noStrike" dirty="0">
                          <a:effectLst/>
                        </a:rPr>
                        <a:t>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67 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1 </a:t>
                      </a:r>
                      <a:r>
                        <a:rPr lang="tr-TR" sz="2400" u="none" strike="noStrike" dirty="0">
                          <a:effectLst/>
                        </a:rPr>
                        <a:t>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29,3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</a:t>
                      </a:r>
                      <a:r>
                        <a:rPr lang="tr-TR" sz="2400" u="none" strike="noStrike" dirty="0">
                          <a:effectLst/>
                        </a:rPr>
                        <a:t>12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36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 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5 </a:t>
                      </a:r>
                      <a:r>
                        <a:rPr lang="tr-TR" sz="2400" u="none" strike="noStrike" dirty="0">
                          <a:effectLst/>
                        </a:rPr>
                        <a:t>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2664870"/>
                  </a:ext>
                </a:extLst>
              </a:tr>
              <a:tr h="7686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14,2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13,4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-2,8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   </a:t>
                      </a:r>
                      <a:endParaRPr lang="tr-TR" sz="2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-</a:t>
                      </a:r>
                      <a:r>
                        <a:rPr lang="tr-TR" sz="2400" u="none" strike="noStrike" dirty="0" smtClean="0">
                          <a:effectLst/>
                        </a:rPr>
                        <a:t>3,2</a:t>
                      </a:r>
                    </a:p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    </a:t>
                      </a:r>
                      <a:r>
                        <a:rPr lang="tr-TR" sz="2400" u="none" strike="noStrike" dirty="0">
                          <a:effectLst/>
                        </a:rPr>
                        <a:t>5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1021563"/>
                  </a:ext>
                </a:extLst>
              </a:tr>
              <a:tr h="5320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68,34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45,95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22,40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8,12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8,09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6,2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6199153"/>
                  </a:ext>
                </a:extLst>
              </a:tr>
              <a:tr h="5320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74,29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65,64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74,66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67,62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80,87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77,46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9859233"/>
                  </a:ext>
                </a:extLst>
              </a:tr>
              <a:tr h="5320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282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866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03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1654</Words>
  <Application>Microsoft Office PowerPoint</Application>
  <PresentationFormat>Geniş ekran</PresentationFormat>
  <Paragraphs>934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28</vt:i4>
      </vt:variant>
    </vt:vector>
  </HeadingPairs>
  <TitlesOfParts>
    <vt:vector size="41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2. SINIF 1. KURUL DEĞERLENDİRME </vt:lpstr>
      <vt:lpstr>1. DERS KURULU: DOKU BİYOLOJİSİ</vt:lpstr>
      <vt:lpstr>PowerPoint Sunusu</vt:lpstr>
      <vt:lpstr>SINAV VERİLERİ</vt:lpstr>
      <vt:lpstr>PowerPoint Sunusu</vt:lpstr>
      <vt:lpstr>Sınav sorularının dağılımı </vt:lpstr>
      <vt:lpstr>PowerPoint Sunusu</vt:lpstr>
      <vt:lpstr>ORTALAMA</vt:lpstr>
      <vt:lpstr>PUANLAMA</vt:lpstr>
      <vt:lpstr>PUANLAMA</vt:lpstr>
      <vt:lpstr>PowerPoint Sunusu</vt:lpstr>
      <vt:lpstr>DERS DÜZEYİNDE BAŞARI DURUMU</vt:lpstr>
      <vt:lpstr>PowerPoint Sunusu</vt:lpstr>
      <vt:lpstr>EN FAZLA DOĞRU  VE YANLIŞ CEVAPLANAN SORULAR </vt:lpstr>
      <vt:lpstr>EN FAZLA DOĞRU CEVAPLANAN SORU</vt:lpstr>
      <vt:lpstr>EN FAZLA YANLIŞ CEVAPLANAN SORU</vt:lpstr>
      <vt:lpstr>DERS BAZINDA EN FAZLA DOĞRU VE YANLIŞ CEVAPLANAN SORULAR  </vt:lpstr>
      <vt:lpstr>GÜVENİRLİK</vt:lpstr>
      <vt:lpstr>SINAV ZORLUK İNDEKSİ 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355</cp:revision>
  <dcterms:created xsi:type="dcterms:W3CDTF">2022-10-27T00:48:35Z</dcterms:created>
  <dcterms:modified xsi:type="dcterms:W3CDTF">2025-08-12T11:21:14Z</dcterms:modified>
</cp:coreProperties>
</file>